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1" autoAdjust="0"/>
  </p:normalViewPr>
  <p:slideViewPr>
    <p:cSldViewPr snapToGrid="0">
      <p:cViewPr>
        <p:scale>
          <a:sx n="190" d="100"/>
          <a:sy n="190" d="100"/>
        </p:scale>
        <p:origin x="-3366" y="-4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1582-D2E9-4EE5-BD27-370D15EB5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1C858-DCBA-4E2E-A2CE-CECD91992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8AEE-111F-4F79-9D20-9F4ED41E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FB70-C21C-430D-A4BA-3639455B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62C8F-4C63-4B1F-A466-1DCAF85F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34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E7AC-BC36-4373-8D6D-7F9A0EB2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4F5D3-57F9-4E9A-8715-5F5970F3A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6B84-9750-41E1-AE28-4177E3BD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C6F0-F7B0-40C7-828D-11FFCCB7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1281-C7E4-4AEC-B649-73F87C98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0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C751B-12D7-4B70-B760-9CDC32E6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E60AD-132F-4065-9A20-613C42A3B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2C29-F001-44A5-8FE1-81430209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65A44-3172-4973-928A-E8A393AA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B18D-1803-4EBE-855D-2BDE480B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45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C1EC-A839-47CC-89A5-87FA0EB3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7D8E-4AD6-41E6-A80C-3DEF6EBB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53F95-630C-4DFB-A6A7-C630BF34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A971D-AEFE-4CC6-9984-98B4E640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017EA-0763-4533-9320-0F3F250D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20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D21D-5715-4F8E-8D10-C0030835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5609F-894E-49F8-9C12-DFBD739E0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49B3-E8D6-4CF9-90F6-AF683AD6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CAB6D-DCFD-471D-80B4-644587F7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225FA-BE4A-4171-B727-DC0590D0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1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B2E7-3E19-4D54-BF68-D3D7B477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D7F42-9ED1-451E-905D-3C96ACD92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1FE3F-DCF5-4FCA-9493-F692507E7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79DE1-9E8D-440C-87A1-B299875B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D1EF1-7655-4FF1-B72D-BD9EEF4D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0E46C-065B-437E-AF17-3B00B66C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9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38E8-B809-4899-B941-7641906F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39178-17A4-42FB-9A66-5B33FEC8A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7BAA0-F0F4-49F6-84E0-A5BC79BD2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E7EF-D2FB-4A17-BB7F-1B4EA288D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0D2B3-131F-43D1-8C9B-B0CDF812E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29867-43C0-460A-8EF3-6FE707EE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84AA2-A3F1-467B-96F0-1E377902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C56BC-B542-40DE-9D70-6CAD5334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775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06ED-5CD6-443E-A808-EE2D450D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E0C55-CD57-4DBA-811B-F56CFFAB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72C17-BFB4-49D6-A36F-E9B6C683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BD7C7-EFB5-47B2-ACB2-7E47A075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5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A779E-B503-4F8B-9775-72FBE330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03E53-5498-49D2-BEB7-C0C047CD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4302E-A972-4B1A-8071-752C4767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81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2700-C91F-4261-BBD3-9B238392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045A1-AF54-4033-9B40-CB62C837A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8064B-0638-4876-A0F1-F32B42C45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59FBA-4EA8-4828-9CF5-38E6ABA7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D84A8-476D-4666-BC63-8C47E504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733EA-7C81-47F2-8B16-09C08D3B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23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3F92-012F-4244-809B-328AF028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AF12D-6A8F-4526-98B4-CAF191A3B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E448-6F99-40D7-8FAA-DF702AB85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297E7-C789-4264-A1FC-4C27C3AA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6C93B-756F-406C-977B-C8BD295B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05465-33CD-47C3-ACFB-5526EA67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59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1327A-C994-4092-8C8E-A9C3CA11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E4914-A60A-43DF-BE5F-7342C2E8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EFECF-A9C3-48F5-B7CD-1E2A7C208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1723-01E2-4DEB-B380-ACB91AB81A55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F83A-2CF7-4870-8AC9-DBBAEFA1D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3F95B-C0BF-415C-BAFE-D8271ED22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EB27-3EC2-4B72-A471-56D860FF8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9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ch-hilfen.de/en/grammar/pres_pro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64E3-947F-48C0-B0F7-FFA1CD31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 fontScale="90000"/>
          </a:bodyPr>
          <a:lstStyle/>
          <a:p>
            <a:pPr algn="ctr"/>
            <a:br>
              <a:rPr lang="en-IN" dirty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>FYBSc  English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04A4-C5CB-4D52-BB3F-5E1DB8FF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pPr marL="0" indent="0" algn="ctr">
              <a:buNone/>
            </a:pPr>
            <a:r>
              <a:rPr lang="en-IN" sz="4000" dirty="0">
                <a:solidFill>
                  <a:srgbClr val="FF0000"/>
                </a:solidFill>
              </a:rPr>
              <a:t>Topic 2</a:t>
            </a:r>
          </a:p>
          <a:p>
            <a:pPr marL="0" indent="0" algn="ctr">
              <a:buNone/>
            </a:pPr>
            <a:r>
              <a:rPr lang="en-IN" sz="4000" dirty="0">
                <a:solidFill>
                  <a:srgbClr val="FF0000"/>
                </a:solidFill>
              </a:rPr>
              <a:t>Describing  </a:t>
            </a:r>
          </a:p>
        </p:txBody>
      </p:sp>
    </p:spTree>
    <p:extLst>
      <p:ext uri="{BB962C8B-B14F-4D97-AF65-F5344CB8AC3E}">
        <p14:creationId xmlns:p14="http://schemas.microsoft.com/office/powerpoint/2010/main" val="393772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B7AD-0E1B-466E-84CB-1AE84FBB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Describing Objects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C59497-6C4F-4835-B1E2-7DF1DC364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353134"/>
              </p:ext>
            </p:extLst>
          </p:nvPr>
        </p:nvGraphicFramePr>
        <p:xfrm>
          <a:off x="838200" y="1825625"/>
          <a:ext cx="10515597" cy="10214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9967">
                  <a:extLst>
                    <a:ext uri="{9D8B030D-6E8A-4147-A177-3AD203B41FA5}">
                      <a16:colId xmlns:a16="http://schemas.microsoft.com/office/drawing/2014/main" val="3756226636"/>
                    </a:ext>
                  </a:extLst>
                </a:gridCol>
                <a:gridCol w="2498090">
                  <a:extLst>
                    <a:ext uri="{9D8B030D-6E8A-4147-A177-3AD203B41FA5}">
                      <a16:colId xmlns:a16="http://schemas.microsoft.com/office/drawing/2014/main" val="1368760558"/>
                    </a:ext>
                  </a:extLst>
                </a:gridCol>
                <a:gridCol w="2498090">
                  <a:extLst>
                    <a:ext uri="{9D8B030D-6E8A-4147-A177-3AD203B41FA5}">
                      <a16:colId xmlns:a16="http://schemas.microsoft.com/office/drawing/2014/main" val="3569006215"/>
                    </a:ext>
                  </a:extLst>
                </a:gridCol>
                <a:gridCol w="2479450">
                  <a:extLst>
                    <a:ext uri="{9D8B030D-6E8A-4147-A177-3AD203B41FA5}">
                      <a16:colId xmlns:a16="http://schemas.microsoft.com/office/drawing/2014/main" val="869649767"/>
                    </a:ext>
                  </a:extLst>
                </a:gridCol>
              </a:tblGrid>
              <a:tr h="520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2400" dirty="0">
                        <a:effectLst/>
                        <a:latin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9549" marR="69549" marT="34775" marB="3477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shape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34775" marB="3477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colour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34775" marB="3477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material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34775" marB="34775" anchor="b"/>
                </a:tc>
                <a:extLst>
                  <a:ext uri="{0D108BD9-81ED-4DB2-BD59-A6C34878D82A}">
                    <a16:rowId xmlns:a16="http://schemas.microsoft.com/office/drawing/2014/main" val="3484194710"/>
                  </a:ext>
                </a:extLst>
              </a:tr>
              <a:tr h="161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briefcase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en-US" sz="2400">
                          <a:effectLst/>
                        </a:rPr>
                        <a:t>rectangular</a:t>
                      </a:r>
                      <a:br>
                        <a:rPr lang="en-US" sz="2400">
                          <a:effectLst/>
                        </a:rPr>
                      </a:br>
                      <a:br>
                        <a:rPr lang="en-US" sz="2400">
                          <a:effectLst/>
                        </a:rPr>
                      </a:b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black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leather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extLst>
                  <a:ext uri="{0D108BD9-81ED-4DB2-BD59-A6C34878D82A}">
                    <a16:rowId xmlns:a16="http://schemas.microsoft.com/office/drawing/2014/main" val="3105076796"/>
                  </a:ext>
                </a:extLst>
              </a:tr>
              <a:tr h="161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Coca-Cola bottle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en-US" sz="2400">
                          <a:effectLst/>
                        </a:rPr>
                        <a:t>cylindrical</a:t>
                      </a:r>
                      <a:br>
                        <a:rPr lang="en-US" sz="2400">
                          <a:effectLst/>
                        </a:rPr>
                      </a:br>
                      <a:br>
                        <a:rPr lang="en-US" sz="2400">
                          <a:effectLst/>
                        </a:rPr>
                      </a:b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hruti" panose="020B0502040204020203" pitchFamily="34" charset="0"/>
                        </a:rPr>
                        <a:t>transperant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Glass/plastic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extLst>
                  <a:ext uri="{0D108BD9-81ED-4DB2-BD59-A6C34878D82A}">
                    <a16:rowId xmlns:a16="http://schemas.microsoft.com/office/drawing/2014/main" val="199614164"/>
                  </a:ext>
                </a:extLst>
              </a:tr>
              <a:tr h="161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iPhone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350"/>
                        </a:spcAft>
                      </a:pPr>
                      <a:r>
                        <a:rPr lang="en-US" sz="2400">
                          <a:effectLst/>
                        </a:rPr>
                        <a:t>flat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rectangular</a:t>
                      </a:r>
                      <a:br>
                        <a:rPr lang="en-US" sz="2400">
                          <a:effectLst/>
                        </a:rPr>
                      </a:b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grey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metal,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glass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extLst>
                  <a:ext uri="{0D108BD9-81ED-4DB2-BD59-A6C34878D82A}">
                    <a16:rowId xmlns:a16="http://schemas.microsoft.com/office/drawing/2014/main" val="3873996269"/>
                  </a:ext>
                </a:extLst>
              </a:tr>
              <a:tr h="161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pencil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350"/>
                        </a:spcAft>
                      </a:pPr>
                      <a:r>
                        <a:rPr lang="en-US" sz="2400">
                          <a:effectLst/>
                        </a:rPr>
                        <a:t>cylindrical</a:t>
                      </a:r>
                      <a:br>
                        <a:rPr lang="en-US" sz="2400">
                          <a:effectLst/>
                        </a:rPr>
                      </a:br>
                      <a:br>
                        <a:rPr lang="en-US" sz="2400">
                          <a:effectLst/>
                        </a:rPr>
                      </a:b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yellow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wood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extLst>
                  <a:ext uri="{0D108BD9-81ED-4DB2-BD59-A6C34878D82A}">
                    <a16:rowId xmlns:a16="http://schemas.microsoft.com/office/drawing/2014/main" val="2286811097"/>
                  </a:ext>
                </a:extLst>
              </a:tr>
              <a:tr h="161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envelope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350"/>
                        </a:spcAft>
                      </a:pPr>
                      <a:r>
                        <a:rPr lang="en-US" sz="2400">
                          <a:effectLst/>
                        </a:rPr>
                        <a:t>flat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square </a:t>
                      </a:r>
                      <a:br>
                        <a:rPr lang="en-US" sz="2400">
                          <a:effectLst/>
                        </a:rPr>
                      </a:b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white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paper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extLst>
                  <a:ext uri="{0D108BD9-81ED-4DB2-BD59-A6C34878D82A}">
                    <a16:rowId xmlns:a16="http://schemas.microsoft.com/office/drawing/2014/main" val="3064876649"/>
                  </a:ext>
                </a:extLst>
              </a:tr>
              <a:tr h="161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DVD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350"/>
                        </a:spcAft>
                      </a:pPr>
                      <a:r>
                        <a:rPr lang="en-US" sz="2400" dirty="0">
                          <a:effectLst/>
                        </a:rPr>
                        <a:t>flat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round</a:t>
                      </a:r>
                      <a:br>
                        <a:rPr lang="en-US" sz="2400" dirty="0">
                          <a:effectLst/>
                        </a:rPr>
                      </a:b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silver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plastic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B0502040204020203" pitchFamily="34" charset="0"/>
                      </a:endParaRPr>
                    </a:p>
                  </a:txBody>
                  <a:tcPr marL="69549" marR="69549" marT="104324" marB="104324"/>
                </a:tc>
                <a:extLst>
                  <a:ext uri="{0D108BD9-81ED-4DB2-BD59-A6C34878D82A}">
                    <a16:rowId xmlns:a16="http://schemas.microsoft.com/office/drawing/2014/main" val="176095597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76F51D5-EEC8-4F90-9C33-BC0DC61C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406"/>
            <a:ext cx="30489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8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B4AD-B7DA-45A5-AB20-6698E6DD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en-IN" dirty="0"/>
              <a:t>Describing how people’s face looks</a:t>
            </a:r>
          </a:p>
        </p:txBody>
      </p:sp>
      <p:pic>
        <p:nvPicPr>
          <p:cNvPr id="4" name="Content Placeholder 3" descr="how to describe people">
            <a:extLst>
              <a:ext uri="{FF2B5EF4-FFF2-40B4-BE49-F238E27FC236}">
                <a16:creationId xmlns:a16="http://schemas.microsoft.com/office/drawing/2014/main" id="{83D09BF6-C7CF-4911-B22B-64636AAC92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2131" y="1323975"/>
            <a:ext cx="7328848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37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2CFA-570E-4A6B-A649-92040E5F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Describing a Picture">
            <a:extLst>
              <a:ext uri="{FF2B5EF4-FFF2-40B4-BE49-F238E27FC236}">
                <a16:creationId xmlns:a16="http://schemas.microsoft.com/office/drawing/2014/main" id="{E47768D9-2F3B-4830-989F-9A20CB36A6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6"/>
            <a:ext cx="9752463" cy="674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29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F1E59F-5D43-45F7-B396-255F178114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657">
            <a:off x="1226018" y="443931"/>
            <a:ext cx="10090445" cy="8250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5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09CE-635E-4567-A173-6204A772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922"/>
          </a:xfrm>
        </p:spPr>
        <p:txBody>
          <a:bodyPr>
            <a:normAutofit fontScale="90000"/>
          </a:bodyPr>
          <a:lstStyle/>
          <a:p>
            <a:br>
              <a:rPr lang="en-US" b="0" i="0" dirty="0">
                <a:solidFill>
                  <a:srgbClr val="F24000"/>
                </a:solidFill>
                <a:effectLst/>
                <a:latin typeface="Roboto"/>
              </a:rPr>
            </a:br>
            <a:r>
              <a:rPr lang="en-US" b="0" i="0" dirty="0">
                <a:solidFill>
                  <a:srgbClr val="F24000"/>
                </a:solidFill>
                <a:effectLst/>
                <a:latin typeface="Roboto"/>
              </a:rPr>
              <a:t>Describing Someone’s Appearance</a:t>
            </a:r>
            <a:br>
              <a:rPr lang="en-US" b="0" i="0" dirty="0">
                <a:solidFill>
                  <a:srgbClr val="F24000"/>
                </a:solidFill>
                <a:effectLst/>
                <a:latin typeface="Roboto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C212-9B99-404A-8C2D-3D5E89B4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691117"/>
          </a:xfrm>
        </p:spPr>
        <p:txBody>
          <a:bodyPr>
            <a:normAutofit/>
          </a:bodyPr>
          <a:lstStyle/>
          <a:p>
            <a:pPr algn="l" fontAlgn="base"/>
            <a:r>
              <a:rPr lang="en-US" b="0" i="0" dirty="0">
                <a:solidFill>
                  <a:srgbClr val="F24000"/>
                </a:solidFill>
                <a:effectLst/>
                <a:latin typeface="Roboto"/>
              </a:rPr>
              <a:t>.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Appearance is defined as the way someone or something looks.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beautiful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 (My younger sister is very beautiful.)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handsome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(He’s the most handsome man I’ve ever met.)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cute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(That’s a cute little baby.)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thin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(She was looking pale and thin.)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tall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(She’s tall and thin.)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chubby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(She was eleven years old and pretty in a chubby sort of way.)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muscular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(He was tall, lean and muscular.)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attractive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(The actress is an attractive woman.)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000000"/>
                </a:solidFill>
                <a:latin typeface="inherit"/>
              </a:rPr>
              <a:t>Shappy</a:t>
            </a:r>
            <a:r>
              <a:rPr lang="en-US" i="1" dirty="0">
                <a:solidFill>
                  <a:srgbClr val="000000"/>
                </a:solidFill>
                <a:latin typeface="inherit"/>
              </a:rPr>
              <a:t> ( not well dressed, hair not done , ill fitting clothes </a:t>
            </a:r>
            <a:r>
              <a:rPr lang="en-US" i="1" dirty="0" err="1">
                <a:solidFill>
                  <a:srgbClr val="000000"/>
                </a:solidFill>
                <a:latin typeface="inherit"/>
              </a:rPr>
              <a:t>etc</a:t>
            </a:r>
            <a:r>
              <a:rPr lang="en-US" i="1" dirty="0">
                <a:solidFill>
                  <a:srgbClr val="000000"/>
                </a:solidFill>
                <a:latin typeface="inherit"/>
              </a:rPr>
              <a:t>)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95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8128-E11F-47B8-B75A-7A1B38EA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DB2F97-D991-4C42-ACE8-FEF27D415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845" y="1310185"/>
            <a:ext cx="9034817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0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7696C-61CB-4C03-99ED-5B5B846F2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0" y="0"/>
            <a:ext cx="11177517" cy="66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EF3C-6B4D-4570-8F9A-66B2C35C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8747-F51C-409E-BA98-38AB8E4FB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It is necessary for students to learn how to use English for describing places, people and objects, etc.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They have to equip themselves with the knowledge and use of English structures and vocabulary to be able to meet the requirement of the job market, after their graduation.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They may take up a job of a salesman, tourist guide, or they may even like to take up journalism as their career.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Whatever field they choose, they will need English for their efficient functioning in that field. This unit and the following ones also have been written with this objective in mind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82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3DC2-2F0F-4091-B4A4-8F044124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68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6833-8836-4745-90B5-67EB7B2B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173"/>
            <a:ext cx="10515600" cy="5098790"/>
          </a:xfrm>
        </p:spPr>
        <p:txBody>
          <a:bodyPr>
            <a:normAutofit lnSpcReduction="10000"/>
          </a:bodyPr>
          <a:lstStyle/>
          <a:p>
            <a:pPr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If you are asked to describe a photo or a picture in the exam, here is some language you can use</a:t>
            </a:r>
          </a:p>
          <a:p>
            <a:pPr marL="0" indent="0" algn="just">
              <a:lnSpc>
                <a:spcPts val="15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Example: Picture of a kitchen </a:t>
            </a:r>
            <a:endParaRPr lang="en-IN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This is a 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kitchen platform. 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Above it, there is 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 small cupboard in which 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there are k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ettle and pans. 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On the 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platform, 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there is 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 gas-stove as well as a microwave unit. 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Near the 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microwave, there is a sink with water-taps. 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Below the 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kitchen platform, 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there are 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 number of cupboards to keep big and small dishes, pots, etc. </a:t>
            </a:r>
            <a:endParaRPr lang="en-IN" sz="32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662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6EDB-809A-43F3-A999-E58BC447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4A66-4B27-4481-AC96-BAC2BD8E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812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Before you describe any picture, look at it carefully and answer these questions: </a:t>
            </a:r>
            <a:endParaRPr lang="en-I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Where do you think this is? </a:t>
            </a:r>
            <a:endParaRPr lang="en-I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Who do you think the people are? What can you say about their age, appearance, mood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I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What are the people doing? Use </a:t>
            </a:r>
            <a:r>
              <a:rPr lang="en-US" sz="3200" u="sng" dirty="0">
                <a:solidFill>
                  <a:srgbClr val="325F8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Present </a:t>
            </a:r>
            <a:r>
              <a:rPr lang="en-US" sz="3200" u="sng" dirty="0">
                <a:solidFill>
                  <a:srgbClr val="325F8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continuous Tense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I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5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01C3-4C46-4453-BF10-2C64211F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5" dirty="0">
                <a:solidFill>
                  <a:srgbClr val="9037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What is in the picture?</a:t>
            </a:r>
            <a:br>
              <a:rPr lang="en-IN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1294-BE28-4F3E-815A-64AF23E3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In the picture I can see ...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There is   / </a:t>
            </a:r>
          </a:p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There are ...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There isn’t a ... / </a:t>
            </a:r>
          </a:p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There aren’t any ...</a:t>
            </a:r>
          </a:p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This is a picture of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497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8AAD-8D92-40B6-A2F1-C7D51ADC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spc="25" dirty="0">
                <a:solidFill>
                  <a:srgbClr val="9037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Say what is happening with the present continuous</a:t>
            </a:r>
            <a:br>
              <a:rPr lang="en-IN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6B7C-C015-4343-9F62-04F7F9FFE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Say what is happening or what people are doing</a:t>
            </a:r>
          </a:p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 man is ...</a:t>
            </a:r>
            <a:r>
              <a:rPr lang="en-US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ing</a:t>
            </a:r>
            <a:b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 people are ...</a:t>
            </a:r>
            <a:r>
              <a:rPr lang="en-US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ing</a:t>
            </a:r>
            <a:b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It’s raining.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977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F2FB-7BEB-4C2B-8376-ED50E7BB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5" dirty="0">
                <a:solidFill>
                  <a:srgbClr val="9037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What is where in the picture?</a:t>
            </a:r>
            <a:br>
              <a:rPr lang="en-IN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CF4B2-1EBD-4A71-8AA4-66C7BED92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At the top/bottom of the picture ...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In the middle of the picture ...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On the left/right of the picture ...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next to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in front of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behind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near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on top of</a:t>
            </a:r>
            <a:b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under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250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6566-1898-491D-AE9D-AB95893F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5" dirty="0">
                <a:solidFill>
                  <a:srgbClr val="9037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If something isn’t clear</a:t>
            </a:r>
            <a:br>
              <a:rPr lang="en-IN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CC83-5881-47D2-B4CD-B71BBED51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It looks like a ...</a:t>
            </a:r>
            <a:b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It might be a ...</a:t>
            </a:r>
            <a:b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He could be ...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ing</a:t>
            </a:r>
            <a:endParaRPr lang="en-US" sz="36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810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Perhaps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 it’s a ...</a:t>
            </a:r>
            <a:endParaRPr lang="en-IN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064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AFDB-7F3A-4CA6-B9B6-8F86B6DA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What I think about the picture</a:t>
            </a:r>
            <a:br>
              <a:rPr lang="en-IN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5F79-D37C-4AA2-AC76-2CDD14BA8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173"/>
            <a:ext cx="10515600" cy="5414702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It seems as if ...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 person/man/boy/ woman/ girl seems to ...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Maybe ...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 think ...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... might be a symbol of ...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The atmosphere is peaceful/depressing ...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 (don't) like the picture because ...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hruti" panose="020B0502040204020203" pitchFamily="34" charset="0"/>
              </a:rPr>
              <a:t>It makes me think of ...</a:t>
            </a: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hruti" panose="020B0502040204020203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045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648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inherit</vt:lpstr>
      <vt:lpstr>Roboto</vt:lpstr>
      <vt:lpstr>Symbol</vt:lpstr>
      <vt:lpstr>Times New Roman</vt:lpstr>
      <vt:lpstr>Office Theme</vt:lpstr>
      <vt:lpstr> FYBSc  English </vt:lpstr>
      <vt:lpstr>PowerPoint Presentation</vt:lpstr>
      <vt:lpstr>PowerPoint Presentation</vt:lpstr>
      <vt:lpstr>PowerPoint Presentation</vt:lpstr>
      <vt:lpstr>What is in the picture? </vt:lpstr>
      <vt:lpstr>Say what is happening with the present continuous </vt:lpstr>
      <vt:lpstr>What is where in the picture? </vt:lpstr>
      <vt:lpstr>If something isn’t clear </vt:lpstr>
      <vt:lpstr>What I think about the picture </vt:lpstr>
      <vt:lpstr>Describing Objects</vt:lpstr>
      <vt:lpstr>Describing how people’s face looks</vt:lpstr>
      <vt:lpstr>PowerPoint Presentation</vt:lpstr>
      <vt:lpstr>PowerPoint Presentation</vt:lpstr>
      <vt:lpstr> Describing Someone’s Appearance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FYBSc  English </dc:title>
  <dc:creator>Dr C. R. Gurjar</dc:creator>
  <cp:lastModifiedBy>Dr C. R. Gurjar</cp:lastModifiedBy>
  <cp:revision>16</cp:revision>
  <dcterms:created xsi:type="dcterms:W3CDTF">2020-09-17T06:23:14Z</dcterms:created>
  <dcterms:modified xsi:type="dcterms:W3CDTF">2020-09-17T08:21:37Z</dcterms:modified>
</cp:coreProperties>
</file>